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2" r:id="rId9"/>
    <p:sldId id="265" r:id="rId10"/>
    <p:sldId id="263" r:id="rId11"/>
    <p:sldId id="270" r:id="rId12"/>
    <p:sldId id="271" r:id="rId13"/>
    <p:sldId id="275" r:id="rId14"/>
    <p:sldId id="276" r:id="rId15"/>
    <p:sldId id="277" r:id="rId16"/>
    <p:sldId id="278" r:id="rId17"/>
    <p:sldId id="279" r:id="rId18"/>
    <p:sldId id="268" r:id="rId19"/>
    <p:sldId id="269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615"/>
    <a:srgbClr val="FF3300"/>
    <a:srgbClr val="8DE389"/>
    <a:srgbClr val="F1E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3499" y="490363"/>
            <a:ext cx="9431113" cy="2922823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Direct Detection </a:t>
            </a:r>
            <a:b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										of </a:t>
            </a:r>
            <a:b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</a:b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Monotype Corsiva" panose="03010101010201010101" pitchFamily="66" charset="0"/>
              </a:rPr>
              <a:t>												Dark Matter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403" y="3413186"/>
            <a:ext cx="9968248" cy="31936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Name : Chun-Hao Lee (NTHU)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Advisor :  Prof. Dr. Chao-</a:t>
            </a:r>
            <a:r>
              <a:rPr lang="en-US" sz="40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Qiang</a:t>
            </a:r>
            <a:r>
              <a:rPr lang="en-US" sz="4000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Geng</a:t>
            </a:r>
            <a:endParaRPr lang="en-US" sz="40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pPr algn="ctr"/>
            <a:endParaRPr lang="en-US" sz="4000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Chao-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Da  Huang,  Chun-Hao  Lee,  and  Qing  Wang, </a:t>
            </a:r>
          </a:p>
          <a:p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“Direct  Detection  of  Exothermic  Dark  Matter  with  a  Light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Mediator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.”,  </a:t>
            </a:r>
            <a:endParaRPr lang="en-US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Cosmology and </a:t>
            </a:r>
            <a:r>
              <a:rPr lang="en-US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Astroparticle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Physics 1608, </a:t>
            </a:r>
            <a:r>
              <a:rPr lang="en-US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009 </a:t>
            </a:r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(2016).</a:t>
            </a:r>
            <a:endParaRPr lang="en-US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Framework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38648"/>
                <a:ext cx="8915400" cy="498412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Benchmark Dark Matter model</a:t>
                </a:r>
              </a:p>
              <a:p>
                <a:pPr lvl="1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Composed of 2 </a:t>
                </a:r>
                <a:r>
                  <a:rPr lang="en-US" sz="2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Majorana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fermionic WIMP particles,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a small mass difference, </a:t>
                </a:r>
                <a:r>
                  <a:rPr lang="el-GR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Scattering of  a WIMP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nucleon N=(p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n)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assumed to be predominantly through the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following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generalized effective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operator:</a:t>
                </a:r>
                <a:b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Ο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𝜒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𝜒</m:t>
                                </m:r>
                              </m:e>
                            </m:acc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sub>
                        </m:sSub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p>
                        </m:sSup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</m:acc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denotes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mass of the light mediator φ,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momentum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transfer.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Wilson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coefficients.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38648"/>
                <a:ext cx="8915400" cy="4984124"/>
              </a:xfrm>
              <a:blipFill>
                <a:blip r:embed="rId2"/>
                <a:stretch>
                  <a:fillRect l="-1231" t="-1222" r="-1984" b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983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Fitting Results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054" y="1493949"/>
            <a:ext cx="8915400" cy="441727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Spin-Independent model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0549" y="188966"/>
            <a:ext cx="4800600" cy="838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4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983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Fitting Results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811" y="1493949"/>
            <a:ext cx="8915400" cy="44172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Exothermic DM with Isospin Violation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1820" y="2016058"/>
            <a:ext cx="11684916" cy="695459"/>
            <a:chOff x="231820" y="2016058"/>
            <a:chExt cx="11684916" cy="695459"/>
          </a:xfrm>
        </p:grpSpPr>
        <p:sp>
          <p:nvSpPr>
            <p:cNvPr id="5" name="Oval 4"/>
            <p:cNvSpPr/>
            <p:nvPr/>
          </p:nvSpPr>
          <p:spPr>
            <a:xfrm>
              <a:off x="231820" y="2016058"/>
              <a:ext cx="5048518" cy="695459"/>
            </a:xfrm>
            <a:prstGeom prst="ellips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-phobic exothermic DM</a:t>
              </a: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911403" y="2016058"/>
              <a:ext cx="6005333" cy="69545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Ge-phobic exothermic DM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1225" y="2778092"/>
            <a:ext cx="12100775" cy="4079908"/>
            <a:chOff x="91225" y="2778092"/>
            <a:chExt cx="12100775" cy="40799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61360" y="1907958"/>
              <a:ext cx="4079907" cy="58201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28035" y="1594035"/>
              <a:ext cx="4079908" cy="64480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7877" y="1950983"/>
            <a:ext cx="4066416" cy="5720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6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983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Fitting Results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128" y="1493949"/>
            <a:ext cx="8915400" cy="44172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-phobic elastic DM with Light Mediator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2038" y="329550"/>
            <a:ext cx="4800600" cy="8102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46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983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Fitting Results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128" y="1493949"/>
            <a:ext cx="8915400" cy="44172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Isospin-conserving Exothermic DM with a light mediator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7267" y="271261"/>
            <a:ext cx="4800600" cy="837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712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983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Fitting Results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128" y="1493949"/>
            <a:ext cx="8915400" cy="44172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Isospin-violating Exothermic DM with a light mediator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56129" y="445460"/>
            <a:ext cx="4800600" cy="787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3024" y="440362"/>
            <a:ext cx="4800600" cy="7880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4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10" y="1622737"/>
            <a:ext cx="9559902" cy="5087155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the direct detections of WIMP particles with the spin-independent interactions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Examined the models which involve different combinations of the three mechanisms below: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Isospin violation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Exothermic scattering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Light mediator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combinations have been ruled out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-phobic exothermic DM with/without light mediator (Only survivors)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Latest experimental data provide additional challenges to these models</a:t>
            </a:r>
          </a:p>
          <a:p>
            <a:pPr marL="971550" lvl="1" indent="-571500">
              <a:buFont typeface="+mj-lt"/>
              <a:buAutoNum type="romanLcPeriod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1105" y="2189408"/>
            <a:ext cx="8817757" cy="1043189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Monotype Corsiva" panose="03010101010201010101" pitchFamily="66" charset="0"/>
              </a:rPr>
              <a:t>Thank you for your attention…</a:t>
            </a:r>
            <a:br>
              <a:rPr lang="en-US" sz="6000" dirty="0" smtClean="0">
                <a:latin typeface="Monotype Corsiva" panose="03010101010201010101" pitchFamily="66" charset="0"/>
              </a:rPr>
            </a:br>
            <a:endParaRPr lang="en-US" sz="6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25769"/>
                <a:ext cx="8915400" cy="4997003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Benchmark Dark Matter model</a:t>
                </a:r>
              </a:p>
              <a:p>
                <a:pPr lvl="1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differential cross section of the WIMP-nucleon cross section: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𝜐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</m:acc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sSubSup>
                            <m:sSub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𝜐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𝜐</m:t>
                          </m:r>
                        </m:e>
                      </m:d>
                    </m:oMath>
                  </m:oMathPara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𝜐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𝑟𝑒𝑓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𝑚𝑖𝑛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𝜒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𝜐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</m:num>
                      <m:den>
                        <m:nary>
                          <m:nary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𝑚𝑖𝑛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sub>
                          <m:sup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𝑟𝑒𝑓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𝑀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𝜒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𝑁</m:t>
                                            </m:r>
                                          </m:sub>
                                        </m:s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𝜐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acc>
                          </m:e>
                        </m:nary>
                      </m:den>
                    </m:f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some modifications, the spin-independent differential cross section:</a:t>
                </a:r>
                <a:b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𝜒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𝜐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𝜎</m:t>
                            </m:r>
                          </m:e>
                        </m:acc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25769"/>
                <a:ext cx="8915400" cy="4997003"/>
              </a:xfrm>
              <a:blipFill>
                <a:blip r:embed="rId2"/>
                <a:stretch>
                  <a:fillRect l="-1231" t="-2073" r="-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725769"/>
                <a:ext cx="9272230" cy="4997003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 startAt="2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Recoil Rates in Dark Matter Direct Searches</a:t>
                </a:r>
              </a:p>
              <a:p>
                <a:pPr lvl="1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differential recoil event rate per unit detector mass for only one isotope 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𝑑𝑅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𝑛𝑟</m:t>
                              </m:r>
                            </m:sub>
                          </m:sSub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  <m:r>
                            <a:rPr lang="en-US" sz="2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𝑛𝑟</m:t>
                              </m:r>
                            </m:sub>
                          </m:sSub>
                        </m:den>
                      </m:f>
                      <m:r>
                        <a:rPr lang="en-US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𝐯</m:t>
                              </m:r>
                            </m:e>
                          </m:d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𝜐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𝑚𝑖𝑛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6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𝐯</m:t>
                          </m:r>
                        </m:e>
                      </m:nary>
                      <m:r>
                        <a:rPr lang="en-GB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𝑣𝑓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6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𝐯</m:t>
                      </m:r>
                      <m:r>
                        <a:rPr lang="en-GB" sz="2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GB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en-GB" sz="2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GB" sz="2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14350">
                  <a:buFont typeface="+mj-lt"/>
                  <a:buAutoNum type="arabicPeriod" startAt="3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Annual Modulation</a:t>
                </a:r>
              </a:p>
              <a:p>
                <a:pPr lvl="1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Motion of the Earth around the Sun, the nuclear recoils of WIMP in the detector would experience an annual modulation:</a:t>
                </a:r>
                <a:b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𝑛𝑟</m:t>
                            </m:r>
                          </m:sub>
                        </m:sSub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=1/2[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𝑛𝑟</m:t>
                        </m:r>
                      </m:sub>
                    </m:sSub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June 1)-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𝑑𝑅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𝑛𝑟</m:t>
                        </m:r>
                      </m:sub>
                    </m:sSub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)]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725769"/>
                <a:ext cx="9272230" cy="4997003"/>
              </a:xfrm>
              <a:blipFill>
                <a:blip r:embed="rId2"/>
                <a:stretch>
                  <a:fillRect l="-1183" t="-1220" r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89212" y="5444544"/>
            <a:ext cx="8911687" cy="647162"/>
          </a:xfrm>
          <a:prstGeom prst="roundRect">
            <a:avLst/>
          </a:prstGeom>
          <a:solidFill>
            <a:srgbClr val="8DE389"/>
          </a:solidFill>
          <a:ln>
            <a:solidFill>
              <a:srgbClr val="8DE38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89212" y="4365938"/>
            <a:ext cx="8911687" cy="540913"/>
          </a:xfrm>
          <a:prstGeom prst="roundRect">
            <a:avLst/>
          </a:prstGeom>
          <a:solidFill>
            <a:srgbClr val="F1E9B1"/>
          </a:solidFill>
          <a:ln>
            <a:solidFill>
              <a:srgbClr val="F1E9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589212" y="3172496"/>
            <a:ext cx="8911687" cy="6396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92925" y="2133599"/>
            <a:ext cx="8911687" cy="59672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9581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Framework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57150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9839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Fitting Results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128" y="1493949"/>
            <a:ext cx="8915400" cy="4417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Exothermic DM with Light Mediator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498" y="1513670"/>
            <a:ext cx="4800600" cy="5888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5113" y="1401113"/>
            <a:ext cx="4800601" cy="61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33600"/>
            <a:ext cx="9675812" cy="4404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searching the Dark Matter (DM)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DM: an unseen matter which occupied 27% of the mass and energy in the observable universe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stronomical and cosmological observations at various scales: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 curves of spiral galaxies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lensing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Angular Cosmic Microwave background (CMB) fluctuations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Matter may be the culprit!!!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79" y="4146996"/>
            <a:ext cx="2256429" cy="136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08" y="4168525"/>
            <a:ext cx="2246012" cy="1344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24876"/>
            <a:ext cx="8915400" cy="39863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Dark Matter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Matter related experiments around the world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17" y="270456"/>
            <a:ext cx="11794156" cy="658754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20485" y="3245476"/>
            <a:ext cx="7671515" cy="3612524"/>
            <a:chOff x="4520485" y="3245476"/>
            <a:chExt cx="7671515" cy="36125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041" y="3245476"/>
              <a:ext cx="5261959" cy="3612524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520485" y="3245476"/>
              <a:ext cx="7671515" cy="2060621"/>
              <a:chOff x="4520485" y="3245476"/>
              <a:chExt cx="7671515" cy="2060621"/>
            </a:xfrm>
          </p:grpSpPr>
          <p:sp>
            <p:nvSpPr>
              <p:cNvPr id="10" name="Frame 9"/>
              <p:cNvSpPr/>
              <p:nvPr/>
            </p:nvSpPr>
            <p:spPr>
              <a:xfrm>
                <a:off x="10676586" y="4211393"/>
                <a:ext cx="1515414" cy="1094704"/>
              </a:xfrm>
              <a:prstGeom prst="fram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20485" y="3245476"/>
                <a:ext cx="6040191" cy="96591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the recoil energy deposited by the interaction of a WIMP particle with a nucleus in the detector</a:t>
                </a:r>
                <a:endPara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Bent-Up Arrow 12"/>
              <p:cNvSpPr/>
              <p:nvPr/>
            </p:nvSpPr>
            <p:spPr>
              <a:xfrm rot="16200000">
                <a:off x="10728101" y="3361386"/>
                <a:ext cx="798491" cy="901521"/>
              </a:xfrm>
              <a:prstGeom prst="bent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" name="Straight Connector 8"/>
          <p:cNvCxnSpPr/>
          <p:nvPr/>
        </p:nvCxnSpPr>
        <p:spPr>
          <a:xfrm>
            <a:off x="4829577" y="3724373"/>
            <a:ext cx="244698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795" y="1667557"/>
            <a:ext cx="8915400" cy="49331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Matter Direct Detection experiments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DAMA,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CoGeNT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 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CDMS-Si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CDEX,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SuperCDMS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CDMSlite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				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XENON 10 &amp; 100,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LUX (2013, 2015 ),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61728" y="2329086"/>
            <a:ext cx="3979572" cy="1030309"/>
            <a:chOff x="4945487" y="2653048"/>
            <a:chExt cx="3979572" cy="1030309"/>
          </a:xfrm>
        </p:grpSpPr>
        <p:sp>
          <p:nvSpPr>
            <p:cNvPr id="4" name="Right Brace 3"/>
            <p:cNvSpPr/>
            <p:nvPr/>
          </p:nvSpPr>
          <p:spPr>
            <a:xfrm>
              <a:off x="4945487" y="2653048"/>
              <a:ext cx="618186" cy="1030309"/>
            </a:xfrm>
            <a:prstGeom prst="rightBrace">
              <a:avLst/>
            </a:prstGeom>
            <a:ln w="222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63673" y="3147482"/>
              <a:ext cx="3361386" cy="3970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Positive signals for light WIMPs</a:t>
              </a:r>
              <a:b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90940" y="3857988"/>
            <a:ext cx="2123126" cy="1902856"/>
            <a:chOff x="5743977" y="4018209"/>
            <a:chExt cx="2123126" cy="1902856"/>
          </a:xfrm>
        </p:grpSpPr>
        <p:sp>
          <p:nvSpPr>
            <p:cNvPr id="9" name="Right Brace 8"/>
            <p:cNvSpPr/>
            <p:nvPr/>
          </p:nvSpPr>
          <p:spPr>
            <a:xfrm>
              <a:off x="5743977" y="4018209"/>
              <a:ext cx="796343" cy="1902856"/>
            </a:xfrm>
            <a:prstGeom prst="rightBrace">
              <a:avLst>
                <a:gd name="adj1" fmla="val 8333"/>
                <a:gd name="adj2" fmla="val 45635"/>
              </a:avLst>
            </a:prstGeom>
            <a:ln w="22225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540321" y="4623515"/>
              <a:ext cx="1326782" cy="476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Null results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67419" y="4975233"/>
            <a:ext cx="3438659" cy="785611"/>
            <a:chOff x="3296992" y="5491474"/>
            <a:chExt cx="3438659" cy="690385"/>
          </a:xfrm>
        </p:grpSpPr>
        <p:sp>
          <p:nvSpPr>
            <p:cNvPr id="14" name="Rounded Rectangle 13"/>
            <p:cNvSpPr/>
            <p:nvPr/>
          </p:nvSpPr>
          <p:spPr>
            <a:xfrm>
              <a:off x="3296992" y="5782614"/>
              <a:ext cx="1648495" cy="3992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PandaX</a:t>
              </a:r>
              <a:r>
                <a:rPr lang="en-US" sz="2400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-II</a:t>
              </a:r>
              <a:endPara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53825" y="5491474"/>
              <a:ext cx="1081826" cy="2911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en-US" sz="2400" dirty="0" smtClean="0">
                  <a:solidFill>
                    <a:schemeClr val="accent4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2016</a:t>
              </a:r>
              <a:r>
                <a: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67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76361"/>
            <a:ext cx="8915400" cy="44244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Matter Direct Detection experiments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conflict between the signal regions and the exclusion limits</a:t>
            </a:r>
          </a:p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signal regions had been excluded</a:t>
            </a:r>
            <a:b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91" y="3256122"/>
            <a:ext cx="6547030" cy="360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38648"/>
            <a:ext cx="8915400" cy="41861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works: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353058" y="4958369"/>
            <a:ext cx="3889419" cy="162273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Matter Models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6517" y="5863632"/>
            <a:ext cx="3876541" cy="936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LUX (2013) &amp;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SuperCDMS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188" y="2986804"/>
            <a:ext cx="4582008" cy="2340480"/>
            <a:chOff x="54188" y="2986804"/>
            <a:chExt cx="4582008" cy="2340480"/>
          </a:xfrm>
        </p:grpSpPr>
        <p:grpSp>
          <p:nvGrpSpPr>
            <p:cNvPr id="13" name="Group 12"/>
            <p:cNvGrpSpPr/>
            <p:nvPr/>
          </p:nvGrpSpPr>
          <p:grpSpPr>
            <a:xfrm>
              <a:off x="337028" y="2986804"/>
              <a:ext cx="4299168" cy="2340480"/>
              <a:chOff x="337028" y="2986804"/>
              <a:chExt cx="4299168" cy="2340480"/>
            </a:xfrm>
            <a:solidFill>
              <a:srgbClr val="FF3300"/>
            </a:solidFill>
          </p:grpSpPr>
          <p:sp>
            <p:nvSpPr>
              <p:cNvPr id="7" name="Oval 6"/>
              <p:cNvSpPr/>
              <p:nvPr/>
            </p:nvSpPr>
            <p:spPr>
              <a:xfrm>
                <a:off x="337028" y="2986804"/>
                <a:ext cx="2795199" cy="953038"/>
              </a:xfrm>
              <a:prstGeom prst="ellipse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Isospin-violation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2213612">
                <a:off x="3660125" y="4928039"/>
                <a:ext cx="976071" cy="399245"/>
              </a:xfrm>
              <a:prstGeom prst="rightArrow">
                <a:avLst/>
              </a:prstGeom>
              <a:grp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54188" y="3940279"/>
              <a:ext cx="3822353" cy="1050457"/>
            </a:xfrm>
            <a:prstGeom prst="round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interaction strengths of WIMP particles with proton and neutron are different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26782" y="2162578"/>
            <a:ext cx="4538190" cy="2808121"/>
            <a:chOff x="4031976" y="2150249"/>
            <a:chExt cx="4538190" cy="2808121"/>
          </a:xfrm>
        </p:grpSpPr>
        <p:grpSp>
          <p:nvGrpSpPr>
            <p:cNvPr id="14" name="Group 13"/>
            <p:cNvGrpSpPr/>
            <p:nvPr/>
          </p:nvGrpSpPr>
          <p:grpSpPr>
            <a:xfrm>
              <a:off x="4906851" y="2150249"/>
              <a:ext cx="2649300" cy="2808121"/>
              <a:chOff x="4906851" y="2150249"/>
              <a:chExt cx="2649300" cy="280812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906851" y="2150249"/>
                <a:ext cx="2649300" cy="682552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Exothermic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DM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ight Arrow 9"/>
              <p:cNvSpPr/>
              <p:nvPr/>
            </p:nvSpPr>
            <p:spPr>
              <a:xfrm rot="5400000">
                <a:off x="5936600" y="4378820"/>
                <a:ext cx="759854" cy="399245"/>
              </a:xfrm>
              <a:prstGeom prst="rightArrow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4031976" y="2850482"/>
              <a:ext cx="4538190" cy="136569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2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Dark matter that can exist in two states with a small mass splitting</a:t>
              </a:r>
              <a:endPara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126906" y="3065172"/>
            <a:ext cx="4004990" cy="2421080"/>
            <a:chOff x="8126906" y="3065172"/>
            <a:chExt cx="4004990" cy="2421080"/>
          </a:xfrm>
        </p:grpSpPr>
        <p:grpSp>
          <p:nvGrpSpPr>
            <p:cNvPr id="15" name="Group 14"/>
            <p:cNvGrpSpPr/>
            <p:nvPr/>
          </p:nvGrpSpPr>
          <p:grpSpPr>
            <a:xfrm>
              <a:off x="8126906" y="3065172"/>
              <a:ext cx="3854024" cy="2421080"/>
              <a:chOff x="8126906" y="3065172"/>
              <a:chExt cx="3854024" cy="242108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9252548" y="3065172"/>
                <a:ext cx="2728382" cy="953038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mediator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9038955">
                <a:off x="8126906" y="5087007"/>
                <a:ext cx="1203421" cy="399245"/>
              </a:xfrm>
              <a:prstGeom prst="right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9101582" y="4031089"/>
              <a:ext cx="3030314" cy="133940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mediator of the scattering process (dark	photon)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4946" y="2240387"/>
            <a:ext cx="10959681" cy="3123668"/>
            <a:chOff x="784946" y="2240387"/>
            <a:chExt cx="10959681" cy="3123668"/>
          </a:xfrm>
        </p:grpSpPr>
        <p:sp>
          <p:nvSpPr>
            <p:cNvPr id="28" name="Multiply 27"/>
            <p:cNvSpPr/>
            <p:nvPr/>
          </p:nvSpPr>
          <p:spPr>
            <a:xfrm>
              <a:off x="784946" y="3218359"/>
              <a:ext cx="2086377" cy="209925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ultiply 28"/>
            <p:cNvSpPr/>
            <p:nvPr/>
          </p:nvSpPr>
          <p:spPr>
            <a:xfrm>
              <a:off x="5184031" y="2240387"/>
              <a:ext cx="2086377" cy="209925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Multiply 29"/>
            <p:cNvSpPr/>
            <p:nvPr/>
          </p:nvSpPr>
          <p:spPr>
            <a:xfrm>
              <a:off x="9658250" y="3264800"/>
              <a:ext cx="2086377" cy="209925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190023" y="4977933"/>
            <a:ext cx="2681300" cy="687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J. L. Feng et al., Physics Letters B, 703(2011) 124-127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66286" y="3983658"/>
            <a:ext cx="2458183" cy="755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W. G. Peter et al., Physics Review D 82, 063512 (2010)</a:t>
            </a:r>
          </a:p>
        </p:txBody>
      </p:sp>
    </p:spTree>
    <p:extLst>
      <p:ext uri="{BB962C8B-B14F-4D97-AF65-F5344CB8AC3E}">
        <p14:creationId xmlns:p14="http://schemas.microsoft.com/office/powerpoint/2010/main" val="6590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69" y="1700010"/>
            <a:ext cx="9364014" cy="4500651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 for this work:</a:t>
            </a:r>
          </a:p>
          <a:p>
            <a:pPr lvl="2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of two mechanisms after 2013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353058" y="4958369"/>
            <a:ext cx="3889419" cy="162273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Dark Matter Models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6974" y="2843298"/>
            <a:ext cx="10863866" cy="2504134"/>
            <a:chOff x="1028945" y="2843298"/>
            <a:chExt cx="10596861" cy="2504134"/>
          </a:xfrm>
        </p:grpSpPr>
        <p:grpSp>
          <p:nvGrpSpPr>
            <p:cNvPr id="13" name="Group 12"/>
            <p:cNvGrpSpPr/>
            <p:nvPr/>
          </p:nvGrpSpPr>
          <p:grpSpPr>
            <a:xfrm>
              <a:off x="1028945" y="2988070"/>
              <a:ext cx="3889419" cy="2359362"/>
              <a:chOff x="1028945" y="2988070"/>
              <a:chExt cx="3889419" cy="2359362"/>
            </a:xfrm>
            <a:solidFill>
              <a:srgbClr val="FF3300"/>
            </a:solidFill>
          </p:grpSpPr>
          <p:sp>
            <p:nvSpPr>
              <p:cNvPr id="7" name="Oval 6"/>
              <p:cNvSpPr/>
              <p:nvPr/>
            </p:nvSpPr>
            <p:spPr>
              <a:xfrm>
                <a:off x="1028945" y="2988070"/>
                <a:ext cx="3889419" cy="953038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Exothermic DM with Isospin Violation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3111657">
                <a:off x="3802159" y="4293645"/>
                <a:ext cx="1718140" cy="389433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648490" y="2843298"/>
              <a:ext cx="3977316" cy="2387176"/>
              <a:chOff x="7648490" y="2843298"/>
              <a:chExt cx="3977316" cy="2387176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648490" y="2843298"/>
                <a:ext cx="3977316" cy="1196649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Elastic DM with Light Mediator and Isospin Violation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ight Arrow 11"/>
              <p:cNvSpPr/>
              <p:nvPr/>
            </p:nvSpPr>
            <p:spPr>
              <a:xfrm rot="7459245">
                <a:off x="7137936" y="4259381"/>
                <a:ext cx="1552753" cy="389433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Rounded Rectangle 20"/>
          <p:cNvSpPr/>
          <p:nvPr/>
        </p:nvSpPr>
        <p:spPr>
          <a:xfrm>
            <a:off x="296214" y="5331854"/>
            <a:ext cx="3876541" cy="1185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LUX (2015) &amp;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CDMSlite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435283" y="5352250"/>
            <a:ext cx="3696614" cy="1185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LUX (2016) &amp;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0878" y="3926419"/>
            <a:ext cx="2787528" cy="687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Nan Chen et al., Phys. Lett. B 743, 205 (2015)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2678" y="4051183"/>
            <a:ext cx="2877105" cy="687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L. Tai, M. Sen, and Y. F. Zhou , JCAP 1503 (2015) </a:t>
            </a:r>
          </a:p>
        </p:txBody>
      </p:sp>
    </p:spTree>
    <p:extLst>
      <p:ext uri="{BB962C8B-B14F-4D97-AF65-F5344CB8AC3E}">
        <p14:creationId xmlns:p14="http://schemas.microsoft.com/office/powerpoint/2010/main" val="422671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874" y="1487897"/>
            <a:ext cx="8915400" cy="4275786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 startAt="2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 for this work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combination of three mechanisms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180304"/>
            <a:ext cx="1300766" cy="130076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63639" y="2560013"/>
            <a:ext cx="11539470" cy="4021094"/>
            <a:chOff x="463639" y="2589799"/>
            <a:chExt cx="11539470" cy="3991308"/>
          </a:xfrm>
        </p:grpSpPr>
        <p:sp>
          <p:nvSpPr>
            <p:cNvPr id="4" name="Oval 3"/>
            <p:cNvSpPr/>
            <p:nvPr/>
          </p:nvSpPr>
          <p:spPr>
            <a:xfrm>
              <a:off x="4353058" y="4958369"/>
              <a:ext cx="3889419" cy="162273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Dark Matter Models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63639" y="2589799"/>
              <a:ext cx="11539470" cy="2743150"/>
              <a:chOff x="463639" y="2589799"/>
              <a:chExt cx="11539470" cy="27431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63639" y="2589799"/>
                <a:ext cx="4186073" cy="2743150"/>
                <a:chOff x="463639" y="2589799"/>
                <a:chExt cx="4186073" cy="2743150"/>
              </a:xfrm>
              <a:solidFill>
                <a:srgbClr val="FF3300"/>
              </a:solidFill>
            </p:grpSpPr>
            <p:sp>
              <p:nvSpPr>
                <p:cNvPr id="7" name="Oval 6"/>
                <p:cNvSpPr/>
                <p:nvPr/>
              </p:nvSpPr>
              <p:spPr>
                <a:xfrm>
                  <a:off x="463639" y="2589799"/>
                  <a:ext cx="3889419" cy="1687134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Isospin-conserving Exothermic DM with Light Mediator</a:t>
                  </a:r>
                  <a:endPara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 rot="3653691">
                  <a:off x="3646688" y="4329926"/>
                  <a:ext cx="1603823" cy="402224"/>
                </a:xfrm>
                <a:prstGeom prst="rightArrow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7956806" y="2592653"/>
                <a:ext cx="4046303" cy="2739127"/>
                <a:chOff x="7956806" y="2592653"/>
                <a:chExt cx="4046303" cy="2739127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8113690" y="2592653"/>
                  <a:ext cx="3889419" cy="1687134"/>
                </a:xfrm>
                <a:prstGeom prst="ellipse">
                  <a:avLst/>
                </a:prstGeom>
                <a:solidFill>
                  <a:srgbClr val="700615"/>
                </a:solidFill>
                <a:ln>
                  <a:solidFill>
                    <a:srgbClr val="7006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Isospin-violating Exothermic DM with light mediator</a:t>
                  </a:r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Right Arrow 11"/>
                <p:cNvSpPr/>
                <p:nvPr/>
              </p:nvSpPr>
              <p:spPr>
                <a:xfrm rot="7170394">
                  <a:off x="7376818" y="4349568"/>
                  <a:ext cx="1562200" cy="402224"/>
                </a:xfrm>
                <a:prstGeom prst="rightArrow">
                  <a:avLst/>
                </a:prstGeom>
                <a:solidFill>
                  <a:srgbClr val="700615"/>
                </a:solidFill>
                <a:ln>
                  <a:solidFill>
                    <a:srgbClr val="70061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19" name="Rounded Rectangle 18"/>
          <p:cNvSpPr/>
          <p:nvPr/>
        </p:nvSpPr>
        <p:spPr>
          <a:xfrm>
            <a:off x="8435283" y="5352250"/>
            <a:ext cx="3696614" cy="1185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LUX (2016) &amp;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PandaX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6214" y="5331854"/>
            <a:ext cx="3876541" cy="1185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LUX (2015) &amp;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CDMSlite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88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1476</TotalTime>
  <Words>496</Words>
  <Application>Microsoft Office PowerPoint</Application>
  <PresentationFormat>Widescreen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Cambria Math</vt:lpstr>
      <vt:lpstr>Century Gothic</vt:lpstr>
      <vt:lpstr>Monotype Corsiva</vt:lpstr>
      <vt:lpstr>Tahoma</vt:lpstr>
      <vt:lpstr>Times New Roman</vt:lpstr>
      <vt:lpstr>Wingdings 3</vt:lpstr>
      <vt:lpstr>Wisp</vt:lpstr>
      <vt:lpstr>Direct Detection            of              Dark Matter</vt:lpstr>
      <vt:lpstr>Outline</vt:lpstr>
      <vt:lpstr>Introduction</vt:lpstr>
      <vt:lpstr>Introduction</vt:lpstr>
      <vt:lpstr>Introduction</vt:lpstr>
      <vt:lpstr>Introduction</vt:lpstr>
      <vt:lpstr>General Framework</vt:lpstr>
      <vt:lpstr>General Framework</vt:lpstr>
      <vt:lpstr>General Framework</vt:lpstr>
      <vt:lpstr>General Framework</vt:lpstr>
      <vt:lpstr>Fitting Results</vt:lpstr>
      <vt:lpstr>Fitting Results</vt:lpstr>
      <vt:lpstr>Fitting Results</vt:lpstr>
      <vt:lpstr>Fitting Results</vt:lpstr>
      <vt:lpstr>Fitting Results</vt:lpstr>
      <vt:lpstr>Conclusions</vt:lpstr>
      <vt:lpstr>Thank you for your attention… </vt:lpstr>
      <vt:lpstr>Theoretical Framework</vt:lpstr>
      <vt:lpstr>Theoretical Framework</vt:lpstr>
      <vt:lpstr>Fitting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Detection            of              Dark Matter</dc:title>
  <dc:creator>Lee Chun Hao</dc:creator>
  <cp:lastModifiedBy>Lee Chun Hao</cp:lastModifiedBy>
  <cp:revision>66</cp:revision>
  <dcterms:created xsi:type="dcterms:W3CDTF">2016-12-25T04:52:06Z</dcterms:created>
  <dcterms:modified xsi:type="dcterms:W3CDTF">2016-12-29T00:40:00Z</dcterms:modified>
</cp:coreProperties>
</file>